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Alfa Slab One" charset="0"/>
      <p:regular r:id="rId23"/>
    </p:embeddedFont>
    <p:embeddedFont>
      <p:font typeface="Proxima Nova" charset="0"/>
      <p:regular r:id="rId24"/>
      <p:bold r:id="rId25"/>
      <p:italic r:id="rId26"/>
      <p:boldItalic r:id="rId27"/>
    </p:embeddedFont>
    <p:embeddedFont>
      <p:font typeface="Amatic SC" charset="-79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-28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708a84046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708a84046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68e84cc4f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c68e84cc4f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68e84cc4f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c68e84cc4f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68e84cc4f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c68e84cc4f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c708a84046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c708a84046_0_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c708a84046_0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c708a84046_0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c708a84046_0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c708a84046_0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c708a84046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c708a84046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c708a84046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c708a84046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c708a84046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c708a84046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68e84cc4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c68e84cc4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c708a84046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c708a84046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708a84046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708a84046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68e84cc4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68e84cc4f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68e84cc4f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68e84cc4f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708a84046_0_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708a84046_0_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68e84cc4f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68e84cc4f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68e84cc4f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68e84cc4f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68e84cc4f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68e84cc4f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Esami di Stato 1. ciclo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OM 52 </a:t>
            </a:r>
            <a:r>
              <a:rPr lang="it" dirty="0" smtClean="0"/>
              <a:t>DEL 3.3.2021</a:t>
            </a:r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4475" y="3240672"/>
            <a:ext cx="1519675" cy="163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L’elaborato  </a:t>
            </a:r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1"/>
          </p:nvPr>
        </p:nvSpPr>
        <p:spPr>
          <a:xfrm>
            <a:off x="311700" y="3241748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OM 52 </a:t>
            </a:r>
            <a:r>
              <a:rPr lang="it" dirty="0" smtClean="0"/>
              <a:t>DEL 3.3.2021</a:t>
            </a: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5850" y="3165822"/>
            <a:ext cx="1519675" cy="163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Assegnazione e trasmissione</a:t>
            </a:r>
            <a:endParaRPr b="0">
              <a:solidFill>
                <a:schemeClr val="dk1"/>
              </a:solidFill>
            </a:endParaRPr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L’elaborato è:</a:t>
            </a:r>
            <a:endParaRPr/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it" u="sng"/>
              <a:t>condiviso</a:t>
            </a:r>
            <a:r>
              <a:rPr lang="it"/>
              <a:t> dall’alunno con i docenti del consiglio di classe </a:t>
            </a:r>
            <a:r>
              <a:rPr lang="it" u="sng"/>
              <a:t>e assegnato entro il 7 maggio 2021 </a:t>
            </a:r>
            <a:r>
              <a:rPr lang="it"/>
              <a:t>tenendo conto delle caratteristiche personali e dei livelli di competenza; conoscenze, abilità e competenze potranno essere acquisite: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it"/>
              <a:t>in ambito scolastico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it"/>
              <a:t>in contesti di vita personale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it" u="sng"/>
              <a:t>trasmesso dagli alunni</a:t>
            </a:r>
            <a:r>
              <a:rPr lang="it"/>
              <a:t> al consiglio di classe </a:t>
            </a:r>
            <a:r>
              <a:rPr lang="it" u="sng"/>
              <a:t>entro il 7 giugno 2021. </a:t>
            </a:r>
            <a:r>
              <a:rPr lang="it"/>
              <a:t>La modalità di trasmissione potrà essere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it"/>
              <a:t>telematica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it"/>
              <a:t>concordata, se diversa dalla telematica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u="sng"/>
          </a:p>
        </p:txBody>
      </p:sp>
      <p:sp>
        <p:nvSpPr>
          <p:cNvPr id="139" name="Google Shape;13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latin typeface="Proxima Nova"/>
                <a:ea typeface="Proxima Nova"/>
                <a:cs typeface="Proxima Nova"/>
                <a:sym typeface="Proxima Nov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5100" y="269351"/>
            <a:ext cx="1854275" cy="114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Forma e contenuti</a:t>
            </a:r>
            <a:endParaRPr b="0">
              <a:solidFill>
                <a:schemeClr val="dk1"/>
              </a:solidFill>
            </a:endParaRPr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xfrm>
            <a:off x="194725" y="15481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L’elaborato è un prodotto originale, coerente con la tematica assegnata.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La forma può essere:</a:t>
            </a:r>
            <a:endParaRPr/>
          </a:p>
          <a:p>
            <a:pPr marL="457200" lvl="0" indent="-30861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it"/>
              <a:t>un testo scritto</a:t>
            </a:r>
            <a:endParaRPr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/>
              <a:t>una presentazione multimediale</a:t>
            </a:r>
            <a:endParaRPr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/>
              <a:t>una mappa o un insieme di mappe</a:t>
            </a:r>
            <a:endParaRPr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/>
              <a:t>filmato</a:t>
            </a:r>
            <a:endParaRPr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/>
              <a:t>produzione artistica o tecnico pratica o strumentale (per alunni frequentanti corsi ad indirizzo musicale)</a:t>
            </a:r>
            <a:endParaRPr/>
          </a:p>
          <a:p>
            <a:pPr marL="89999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L’elaborato può coinvolgere:</a:t>
            </a:r>
            <a:endParaRPr/>
          </a:p>
          <a:p>
            <a:pPr marL="457200" lvl="0" indent="-30861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it"/>
              <a:t>una disciplina</a:t>
            </a:r>
            <a:endParaRPr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/>
              <a:t>più discipline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tra quelle comprese nel piano di studi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u="sng"/>
          </a:p>
        </p:txBody>
      </p:sp>
      <p:sp>
        <p:nvSpPr>
          <p:cNvPr id="147" name="Google Shape;14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latin typeface="Proxima Nova"/>
                <a:ea typeface="Proxima Nova"/>
                <a:cs typeface="Proxima Nova"/>
                <a:sym typeface="Proxima Nov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6475" y="320775"/>
            <a:ext cx="1678850" cy="16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311700" y="637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I</a:t>
            </a:r>
            <a:r>
              <a:rPr lang="it" b="0">
                <a:solidFill>
                  <a:schemeClr val="dk1"/>
                </a:solidFill>
              </a:rPr>
              <a:t>l ruolo dei docenti di classe</a:t>
            </a:r>
            <a:endParaRPr b="0">
              <a:solidFill>
                <a:schemeClr val="dk1"/>
              </a:solidFill>
            </a:endParaRPr>
          </a:p>
        </p:txBody>
      </p:sp>
      <p:sp>
        <p:nvSpPr>
          <p:cNvPr id="154" name="Google Shape;154;p25"/>
          <p:cNvSpPr txBox="1">
            <a:spLocks noGrp="1"/>
          </p:cNvSpPr>
          <p:nvPr>
            <p:ph type="body" idx="1"/>
          </p:nvPr>
        </p:nvSpPr>
        <p:spPr>
          <a:xfrm>
            <a:off x="500550" y="16477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Dalla data di assegnazione della tematica e fino alla consegna dell’elaborato, i docenti della classe saranno a disposizione degli studenti per: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supportarli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guidarli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consigliarli </a:t>
            </a:r>
            <a:endParaRPr/>
          </a:p>
          <a:p>
            <a:pPr marL="89999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nella realizzazione dell’elaborato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latin typeface="Proxima Nova"/>
                <a:ea typeface="Proxima Nova"/>
                <a:cs typeface="Proxima Nova"/>
                <a:sym typeface="Proxima Nov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6" name="Google Shape;1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6550" y="245849"/>
            <a:ext cx="1830175" cy="126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 valutazione finale  </a:t>
            </a:r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ubTitle" idx="1"/>
          </p:nvPr>
        </p:nvSpPr>
        <p:spPr>
          <a:xfrm>
            <a:off x="311700" y="3241748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OM 52 3.3.2021</a:t>
            </a:r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4" name="Google Shape;16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5850" y="3165822"/>
            <a:ext cx="1519675" cy="163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>
            <a:spLocks noGrp="1"/>
          </p:cNvSpPr>
          <p:nvPr>
            <p:ph type="title"/>
          </p:nvPr>
        </p:nvSpPr>
        <p:spPr>
          <a:xfrm>
            <a:off x="311700" y="658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Il ruolo della Commissione </a:t>
            </a:r>
            <a:endParaRPr b="0">
              <a:solidFill>
                <a:schemeClr val="dk1"/>
              </a:solidFill>
            </a:endParaRPr>
          </a:p>
        </p:txBody>
      </p:sp>
      <p:sp>
        <p:nvSpPr>
          <p:cNvPr id="170" name="Google Shape;170;p27"/>
          <p:cNvSpPr txBox="1">
            <a:spLocks noGrp="1"/>
          </p:cNvSpPr>
          <p:nvPr>
            <p:ph type="body" idx="1"/>
          </p:nvPr>
        </p:nvSpPr>
        <p:spPr>
          <a:xfrm>
            <a:off x="311700" y="1640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it" sz="1465" dirty="0"/>
              <a:t>La commissione d’esame definisce i </a:t>
            </a:r>
            <a:r>
              <a:rPr lang="it" sz="1465" b="1" dirty="0"/>
              <a:t>criteri di valutazione </a:t>
            </a:r>
            <a:r>
              <a:rPr lang="it" sz="1465" dirty="0"/>
              <a:t>della prova d’esame </a:t>
            </a:r>
            <a:endParaRPr sz="1465"/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it" sz="1465" dirty="0"/>
              <a:t>La commissione delibera, su proposta della sottocommissione, la </a:t>
            </a:r>
            <a:r>
              <a:rPr lang="it" sz="1465" b="1" dirty="0"/>
              <a:t>valutazione finale </a:t>
            </a:r>
            <a:r>
              <a:rPr lang="it" sz="1465" dirty="0"/>
              <a:t>espressa con votazione in decimi, derivante dalla media, arrotondata all’unità superiore per frazioni pari o superiori a 0,5, tra il </a:t>
            </a:r>
            <a:r>
              <a:rPr lang="it" sz="1465" dirty="0">
                <a:solidFill>
                  <a:srgbClr val="FF0000"/>
                </a:solidFill>
              </a:rPr>
              <a:t>voto di ammissione </a:t>
            </a:r>
            <a:r>
              <a:rPr lang="it" sz="1465" dirty="0"/>
              <a:t>e la </a:t>
            </a:r>
            <a:r>
              <a:rPr lang="it" sz="1465" dirty="0">
                <a:solidFill>
                  <a:srgbClr val="FF0000"/>
                </a:solidFill>
              </a:rPr>
              <a:t>valutazione dell’esame  </a:t>
            </a:r>
            <a:endParaRPr sz="1465">
              <a:solidFill>
                <a:srgbClr val="FF0000"/>
              </a:solidFill>
            </a:endParaRPr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it" sz="1465" dirty="0"/>
              <a:t>La valutazione finale espressa con la votazione di dieci decimi può essere accompagnata dalla </a:t>
            </a:r>
            <a:r>
              <a:rPr lang="it" sz="1465" dirty="0">
                <a:solidFill>
                  <a:srgbClr val="000000"/>
                </a:solidFill>
              </a:rPr>
              <a:t>lode</a:t>
            </a:r>
            <a:r>
              <a:rPr lang="it" sz="1465" dirty="0"/>
              <a:t>, con deliberazione all’unanimità della commissione, in relazione alle valutazioni conseguite nel percorso scolastico del triennio e agli esiti della prova d’esame.</a:t>
            </a:r>
            <a:endParaRPr sz="1465"/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lang="it" sz="1465" dirty="0"/>
              <a:t>L’alunno consegue il diploma conclusivo del primo ciclo d’istruzione conseguendo una valutazione finale di almeno sei decimi. </a:t>
            </a:r>
            <a:endParaRPr sz="1465"/>
          </a:p>
        </p:txBody>
      </p:sp>
      <p:sp>
        <p:nvSpPr>
          <p:cNvPr id="171" name="Google Shape;171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latin typeface="Proxima Nova"/>
                <a:ea typeface="Proxima Nova"/>
                <a:cs typeface="Proxima Nova"/>
                <a:sym typeface="Proxima Nov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2" name="Google Shape;17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2500" y="261275"/>
            <a:ext cx="1904225" cy="15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Pubblicazione degli esiti </a:t>
            </a:r>
            <a:endParaRPr b="0">
              <a:solidFill>
                <a:schemeClr val="dk1"/>
              </a:solidFill>
            </a:endParaRPr>
          </a:p>
        </p:txBody>
      </p:sp>
      <p:sp>
        <p:nvSpPr>
          <p:cNvPr id="178" name="Google Shape;178;p28"/>
          <p:cNvSpPr txBox="1">
            <a:spLocks noGrp="1"/>
          </p:cNvSpPr>
          <p:nvPr>
            <p:ph type="body" idx="1"/>
          </p:nvPr>
        </p:nvSpPr>
        <p:spPr>
          <a:xfrm>
            <a:off x="236825" y="1708825"/>
            <a:ext cx="8520600" cy="29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dirty="0"/>
              <a:t>L’esito dell’esame, con l’indicazione del punteggio finale conseguito, inclusa la eventuale menzione della lode,  è pubblicato tramite </a:t>
            </a:r>
            <a:r>
              <a:rPr lang="it" sz="1500" b="1" dirty="0"/>
              <a:t>affissione di tabelloni </a:t>
            </a:r>
            <a:r>
              <a:rPr lang="it" sz="1500" dirty="0"/>
              <a:t>presso l’istituzione scolastica sede della sottocommissione, nonché, </a:t>
            </a:r>
            <a:r>
              <a:rPr lang="it" sz="1500" u="sng" dirty="0"/>
              <a:t>distintamente per ogni classe, solo e unicamente nell’area documentale riservata del registro elettronico</a:t>
            </a:r>
            <a:r>
              <a:rPr lang="it" sz="1500" dirty="0"/>
              <a:t>, cui accedono gli studenti della classe di riferimento, con la sola indicazione della dicitura </a:t>
            </a:r>
            <a:r>
              <a:rPr lang="it" sz="1500" u="sng" dirty="0"/>
              <a:t>“Non diplomato” </a:t>
            </a:r>
            <a:r>
              <a:rPr lang="it" sz="1500" dirty="0"/>
              <a:t>nel caso di mancato superamento dell’esame stesso.   </a:t>
            </a:r>
            <a:endParaRPr sz="1500"/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500" dirty="0"/>
              <a:t>Nel diploma finale rilasciato al termine degli esami del primo ciclo e nelle tabelle affisse all’albo di istituto non viene fatta menzione delle eventuali modalità di svolgimento dell’esame per gli alunni con disabilità e con disturbi specifici dell’apprendimento</a:t>
            </a:r>
            <a:endParaRPr sz="1500"/>
          </a:p>
        </p:txBody>
      </p:sp>
      <p:sp>
        <p:nvSpPr>
          <p:cNvPr id="179" name="Google Shape;179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latin typeface="Proxima Nova"/>
                <a:ea typeface="Proxima Nova"/>
                <a:cs typeface="Proxima Nova"/>
                <a:sym typeface="Proxima Nov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0" name="Google Shape;18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6725" y="244525"/>
            <a:ext cx="1355026" cy="135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Ulteriori disposizioni  </a:t>
            </a:r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subTitle" idx="1"/>
          </p:nvPr>
        </p:nvSpPr>
        <p:spPr>
          <a:xfrm>
            <a:off x="311700" y="3241748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OM 52 </a:t>
            </a:r>
            <a:r>
              <a:rPr lang="it" dirty="0" smtClean="0"/>
              <a:t>DEL 3.3.2021</a:t>
            </a:r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8" name="Google Shape;18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1400" y="3144447"/>
            <a:ext cx="1519675" cy="163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Le prove standardizzate</a:t>
            </a:r>
            <a:endParaRPr b="0">
              <a:solidFill>
                <a:schemeClr val="dk1"/>
              </a:solidFill>
            </a:endParaRPr>
          </a:p>
        </p:txBody>
      </p:sp>
      <p:sp>
        <p:nvSpPr>
          <p:cNvPr id="194" name="Google Shape;194;p30"/>
          <p:cNvSpPr txBox="1">
            <a:spLocks noGrp="1"/>
          </p:cNvSpPr>
          <p:nvPr>
            <p:ph type="body" idx="1"/>
          </p:nvPr>
        </p:nvSpPr>
        <p:spPr>
          <a:xfrm>
            <a:off x="140600" y="15723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91" dirty="0"/>
              <a:t>Gli alunni partecipano alle prove standardizzate nazionali di italiano, matematica e inglese (Prove INVALSI) nel caso in cui le condizioni epidemiologiche e le determinazioni delle autorità competenti lo consentano. </a:t>
            </a:r>
            <a:endParaRPr sz="149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91" dirty="0"/>
              <a:t>La </a:t>
            </a:r>
            <a:r>
              <a:rPr lang="it" sz="1491" dirty="0">
                <a:solidFill>
                  <a:srgbClr val="FF0000"/>
                </a:solidFill>
              </a:rPr>
              <a:t>mancata partecipazione non pregiudica </a:t>
            </a:r>
            <a:r>
              <a:rPr lang="it" sz="1491" dirty="0"/>
              <a:t>in ogni caso per l’ammissione all’esame di Stato. </a:t>
            </a:r>
            <a:endParaRPr sz="149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91" dirty="0"/>
              <a:t>La </a:t>
            </a:r>
            <a:r>
              <a:rPr lang="it" sz="1491" b="1" dirty="0">
                <a:solidFill>
                  <a:srgbClr val="FF0000"/>
                </a:solidFill>
              </a:rPr>
              <a:t>certificazione delle competenze </a:t>
            </a:r>
            <a:r>
              <a:rPr lang="it" sz="1491" dirty="0"/>
              <a:t>è redatta durante lo scrutinio finale dal consiglio di classe ed è rilasciata agli alunni che superano l’esame di Stato, ad eccezione degli alunni privatisti per i quali detta certificazione non è prevista.</a:t>
            </a:r>
            <a:endParaRPr sz="149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491" dirty="0"/>
              <a:t>Per gli alunni che hanno partecipato alle prove standardizzate nazionali la certificazione delle competenze è integrata ai sensi dell’articolo 4, commi 2 e 3, del DM 742/201</a:t>
            </a:r>
            <a:r>
              <a:rPr lang="it" dirty="0"/>
              <a:t>7.</a:t>
            </a:r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latin typeface="Proxima Nova"/>
                <a:ea typeface="Proxima Nova"/>
                <a:cs typeface="Proxima Nova"/>
                <a:sym typeface="Proxima Nov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6" name="Google Shape;19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4875" y="318100"/>
            <a:ext cx="1624800" cy="108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Esami in videoconferenza</a:t>
            </a:r>
            <a:endParaRPr b="0">
              <a:solidFill>
                <a:schemeClr val="dk1"/>
              </a:solidFill>
            </a:endParaRPr>
          </a:p>
        </p:txBody>
      </p:sp>
      <p:sp>
        <p:nvSpPr>
          <p:cNvPr id="202" name="Google Shape;202;p31"/>
          <p:cNvSpPr txBox="1">
            <a:spLocks noGrp="1"/>
          </p:cNvSpPr>
          <p:nvPr>
            <p:ph type="body" idx="1"/>
          </p:nvPr>
        </p:nvSpPr>
        <p:spPr>
          <a:xfrm>
            <a:off x="215450" y="1773375"/>
            <a:ext cx="8520600" cy="26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dirty="0"/>
              <a:t>La modalità in </a:t>
            </a:r>
            <a:r>
              <a:rPr lang="it" sz="1500" b="1" dirty="0"/>
              <a:t>videoconferenza</a:t>
            </a:r>
            <a:r>
              <a:rPr lang="it" sz="1500" dirty="0"/>
              <a:t> o in altra modalità sincrona è prevista in alcuni casi ad esempio: </a:t>
            </a:r>
            <a:endParaRPr sz="150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500" dirty="0"/>
              <a:t>a) nel caso in cui le </a:t>
            </a:r>
            <a:r>
              <a:rPr lang="it" sz="1500" u="sng" dirty="0"/>
              <a:t>condizioni epidemiologiche </a:t>
            </a:r>
            <a:r>
              <a:rPr lang="it" sz="1500" dirty="0"/>
              <a:t>e le </a:t>
            </a:r>
            <a:r>
              <a:rPr lang="it" sz="1500" u="sng" dirty="0"/>
              <a:t>disposizioni delle autorità competenti </a:t>
            </a:r>
            <a:r>
              <a:rPr lang="it" sz="1500" dirty="0"/>
              <a:t>lo richiedano; </a:t>
            </a:r>
            <a:endParaRPr sz="150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500" dirty="0"/>
              <a:t>b) qualora il </a:t>
            </a:r>
            <a:r>
              <a:rPr lang="it" sz="1500" u="sng" dirty="0"/>
              <a:t>dirigente scolastico prima dell’inizio della sessione d’esame – o, successivamente, il presidente della commissione</a:t>
            </a:r>
            <a:r>
              <a:rPr lang="it" sz="1500" dirty="0"/>
              <a:t> – ravvisi l’impossibilità di applicare le eventuali misure di sicurezza stabilite, in conseguenza dell’evoluzione della situazione epidemiologica e delle disposizioni ad essa correlate, da specifici protocolli nazionali di sicurezza per la scuola e comunichi tale impossibilità all’USR per le conseguenti valutazioni e decisioni.</a:t>
            </a:r>
            <a:endParaRPr sz="1500"/>
          </a:p>
        </p:txBody>
      </p:sp>
      <p:sp>
        <p:nvSpPr>
          <p:cNvPr id="203" name="Google Shape;203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latin typeface="Proxima Nova"/>
                <a:ea typeface="Proxima Nova"/>
                <a:cs typeface="Proxima Nova"/>
                <a:sym typeface="Proxima Nov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4" name="Google Shape;20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7575" y="141375"/>
            <a:ext cx="1418725" cy="141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0">
                <a:solidFill>
                  <a:schemeClr val="dk1"/>
                </a:solidFill>
              </a:rPr>
              <a:t>Periodo di svolgimento</a:t>
            </a:r>
            <a:endParaRPr b="0">
              <a:solidFill>
                <a:schemeClr val="dk1"/>
              </a:solidFill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6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Il periodo di svolgimento degli Esami di Stato del 1. ciclo di istruzione si svolgono  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b="1" dirty="0"/>
              <a:t>tra il termine delle lezioni e il 30 giugno 2021</a:t>
            </a:r>
            <a:endParaRPr b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4200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MA...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dirty="0"/>
              <a:t>salvo diversa disposizione connessa all’andamento della situazione epidemiologica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latin typeface="Proxima Nova"/>
                <a:ea typeface="Proxima Nova"/>
                <a:cs typeface="Proxima Nova"/>
                <a:sym typeface="Proxima Nov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9475" y="264165"/>
            <a:ext cx="2152975" cy="93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sp>
        <p:nvSpPr>
          <p:cNvPr id="210" name="Google Shape;210;p32"/>
          <p:cNvSpPr txBox="1"/>
          <p:nvPr/>
        </p:nvSpPr>
        <p:spPr>
          <a:xfrm>
            <a:off x="1021800" y="1529825"/>
            <a:ext cx="6806100" cy="9696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5100">
                <a:latin typeface="Proxima Nova"/>
                <a:ea typeface="Proxima Nova"/>
                <a:cs typeface="Proxima Nova"/>
                <a:sym typeface="Proxima Nova"/>
              </a:rPr>
              <a:t>Grazie per l’attenzione</a:t>
            </a:r>
            <a:endParaRPr sz="5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0900" y="2950525"/>
            <a:ext cx="2247900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Espletamento Esame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1"/>
          </p:nvPr>
        </p:nvSpPr>
        <p:spPr>
          <a:xfrm>
            <a:off x="311700" y="3241748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OM 52 </a:t>
            </a:r>
            <a:r>
              <a:rPr lang="it" dirty="0" smtClean="0"/>
              <a:t>DEL 3.3.2021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5850" y="3165822"/>
            <a:ext cx="1519675" cy="163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0">
                <a:solidFill>
                  <a:schemeClr val="dk1"/>
                </a:solidFill>
              </a:rPr>
              <a:t>Requisiti di ammissione</a:t>
            </a:r>
            <a:endParaRPr b="0">
              <a:solidFill>
                <a:schemeClr val="dk1"/>
              </a:solidFill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507575"/>
            <a:ext cx="85206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Sono </a:t>
            </a:r>
            <a:r>
              <a:rPr lang="it" b="1" dirty="0"/>
              <a:t>ammessi all’Esame di Stato </a:t>
            </a:r>
            <a:r>
              <a:rPr lang="it" dirty="0"/>
              <a:t>gli alunni frequentanti le classi terze della Scuola Secondaria di 1. grado se: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it" dirty="0"/>
              <a:t>hanno frequentato i ¾ del monte ore annuale personalizzato (salvo deroghe) (vedi art. 2 c. 1 OM)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it" dirty="0"/>
              <a:t>non hanno subito sanzioni disciplinari di non ammissione all’Esame di Stato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latin typeface="Proxima Nova"/>
                <a:ea typeface="Proxima Nova"/>
                <a:cs typeface="Proxima Nova"/>
                <a:sym typeface="Proxima Nov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1870" y="217075"/>
            <a:ext cx="2326430" cy="10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V</a:t>
            </a:r>
            <a:r>
              <a:rPr lang="it" b="0">
                <a:solidFill>
                  <a:schemeClr val="dk1"/>
                </a:solidFill>
              </a:rPr>
              <a:t>oto di ammissione</a:t>
            </a:r>
            <a:endParaRPr b="0">
              <a:solidFill>
                <a:schemeClr val="dk1"/>
              </a:solidFill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11700" y="1363275"/>
            <a:ext cx="8520600" cy="29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Il </a:t>
            </a:r>
            <a:r>
              <a:rPr lang="it" b="1" dirty="0"/>
              <a:t>voto di ammissione </a:t>
            </a:r>
            <a:r>
              <a:rPr lang="it" dirty="0"/>
              <a:t>è espresso </a:t>
            </a:r>
            <a:r>
              <a:rPr lang="it" u="sng" dirty="0"/>
              <a:t>in decimi</a:t>
            </a:r>
            <a:r>
              <a:rPr lang="it" dirty="0"/>
              <a:t> tenendo conto del percorso scolastico dell’alunno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3227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L’ammissione non è certa.</a:t>
            </a:r>
            <a:r>
              <a:rPr lang="it" dirty="0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u="sng" dirty="0"/>
              <a:t>il consiglio di classe può, con adeguata motivazione, non ammettere all’Esame</a:t>
            </a:r>
            <a:r>
              <a:rPr lang="it" dirty="0"/>
              <a:t> in caso di parziale o mancata acquisizione dei livelli di apprendimento in UNA o PIU’ discipline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latin typeface="Proxima Nova"/>
                <a:ea typeface="Proxima Nova"/>
                <a:cs typeface="Proxima Nova"/>
                <a:sym typeface="Proxima Nov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2900" y="353675"/>
            <a:ext cx="1497075" cy="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 prova d’esame 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ubTitle" idx="1"/>
          </p:nvPr>
        </p:nvSpPr>
        <p:spPr>
          <a:xfrm>
            <a:off x="311700" y="3241748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OM 52 </a:t>
            </a:r>
            <a:r>
              <a:rPr lang="it" dirty="0" smtClean="0"/>
              <a:t>DEL 3.3.2021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5850" y="3165822"/>
            <a:ext cx="1519675" cy="163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L</a:t>
            </a:r>
            <a:r>
              <a:rPr lang="it" b="0">
                <a:solidFill>
                  <a:schemeClr val="dk1"/>
                </a:solidFill>
              </a:rPr>
              <a:t>a prova </a:t>
            </a:r>
            <a:r>
              <a:rPr lang="it">
                <a:solidFill>
                  <a:schemeClr val="dk1"/>
                </a:solidFill>
              </a:rPr>
              <a:t>orale</a:t>
            </a:r>
            <a:endParaRPr b="0">
              <a:solidFill>
                <a:schemeClr val="dk1"/>
              </a:solidFill>
            </a:endParaRPr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226150" y="1431675"/>
            <a:ext cx="8520600" cy="28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it" sz="1325" dirty="0"/>
              <a:t>L’Esame di Stato conclusivo del 1. ciclo di istruzione prevede</a:t>
            </a:r>
            <a:endParaRPr sz="1325"/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it" sz="282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/>
                <a:ea typeface="Amatic SC"/>
                <a:cs typeface="Amatic SC"/>
                <a:sym typeface="Amatic SC"/>
              </a:rPr>
              <a:t>UNA PROVA ORALE </a:t>
            </a:r>
            <a:endParaRPr sz="1325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it" sz="1325" dirty="0"/>
              <a:t>che parte dalla presentazione di un </a:t>
            </a:r>
            <a:r>
              <a:rPr lang="it" sz="1325" b="1" dirty="0">
                <a:solidFill>
                  <a:srgbClr val="FF0000"/>
                </a:solidFill>
              </a:rPr>
              <a:t>elaborato</a:t>
            </a:r>
            <a:r>
              <a:rPr lang="it" sz="1325" dirty="0"/>
              <a:t> realizzato </a:t>
            </a:r>
            <a:r>
              <a:rPr lang="it" sz="1325" dirty="0" smtClean="0"/>
              <a:t>dall’alunno</a:t>
            </a:r>
            <a:endParaRPr sz="1325"/>
          </a:p>
          <a:p>
            <a:pPr marL="0" marR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it" sz="1325" dirty="0"/>
              <a:t>Nel corso dell’esame viene accertato il livello di padronanza degli obiettivi e dei traguardi di </a:t>
            </a:r>
            <a:r>
              <a:rPr lang="it" sz="1325" dirty="0" smtClean="0"/>
              <a:t>competenze</a:t>
            </a:r>
            <a:r>
              <a:rPr lang="it" sz="1325" dirty="0"/>
              <a:t>:</a:t>
            </a:r>
            <a:endParaRPr sz="1325"/>
          </a:p>
          <a:p>
            <a:pPr marL="457200" marR="0" lvl="0" indent="-312737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325"/>
              <a:buChar char="●"/>
            </a:pPr>
            <a:r>
              <a:rPr lang="it" sz="1325" b="1" dirty="0" smtClean="0">
                <a:solidFill>
                  <a:srgbClr val="FF0000"/>
                </a:solidFill>
              </a:rPr>
              <a:t>lingua </a:t>
            </a:r>
            <a:r>
              <a:rPr lang="it" sz="1325" b="1" dirty="0">
                <a:solidFill>
                  <a:srgbClr val="FF0000"/>
                </a:solidFill>
              </a:rPr>
              <a:t>italiana</a:t>
            </a:r>
            <a:endParaRPr sz="1325" b="1">
              <a:solidFill>
                <a:srgbClr val="FF0000"/>
              </a:solidFill>
            </a:endParaRPr>
          </a:p>
          <a:p>
            <a:pPr marL="457200" marR="0" lvl="0" indent="-3127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25"/>
              <a:buChar char="●"/>
            </a:pPr>
            <a:r>
              <a:rPr lang="it" sz="1325" b="1" dirty="0">
                <a:solidFill>
                  <a:srgbClr val="FF0000"/>
                </a:solidFill>
              </a:rPr>
              <a:t>logico </a:t>
            </a:r>
            <a:r>
              <a:rPr lang="it" sz="1325" b="1" dirty="0" smtClean="0">
                <a:solidFill>
                  <a:srgbClr val="FF0000"/>
                </a:solidFill>
              </a:rPr>
              <a:t>matematiche</a:t>
            </a:r>
          </a:p>
          <a:p>
            <a:pPr marL="457200" marR="0" lvl="0" indent="-3127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25"/>
              <a:buChar char="●"/>
            </a:pPr>
            <a:r>
              <a:rPr lang="it" sz="1325" b="1" dirty="0" smtClean="0">
                <a:solidFill>
                  <a:srgbClr val="FF0000"/>
                </a:solidFill>
              </a:rPr>
              <a:t>lingue straniere</a:t>
            </a:r>
          </a:p>
          <a:p>
            <a:pPr marL="457200" marR="0" lvl="0" indent="-3127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25"/>
              <a:buNone/>
            </a:pPr>
            <a:r>
              <a:rPr lang="it" sz="1325" dirty="0" smtClean="0">
                <a:solidFill>
                  <a:srgbClr val="000000"/>
                </a:solidFill>
              </a:rPr>
              <a:t>(DISCIPLINE EX-PROVE SCRITTE)</a:t>
            </a: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endParaRPr sz="1125"/>
          </a:p>
        </p:txBody>
      </p:sp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latin typeface="Proxima Nova"/>
                <a:ea typeface="Proxima Nova"/>
                <a:cs typeface="Proxima Nova"/>
                <a:sym typeface="Proxima Nov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3447" y="268050"/>
            <a:ext cx="1878750" cy="107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Il profilo finale dello studente</a:t>
            </a:r>
            <a:endParaRPr b="0">
              <a:solidFill>
                <a:schemeClr val="dk1"/>
              </a:solidFill>
            </a:endParaRPr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311700" y="1293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Nell’esame di Stato conclusivo del 1. ciclo di istruzione si terrà particolare attenzione al profilo finale dello studente secondo le Indicazioni Nazionali per il curricolo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4200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con particolare riguardo a: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it" b="1" dirty="0"/>
              <a:t>capacità di </a:t>
            </a:r>
            <a:r>
              <a:rPr lang="it" b="1" dirty="0">
                <a:solidFill>
                  <a:srgbClr val="FF0000"/>
                </a:solidFill>
              </a:rPr>
              <a:t>argomentazione</a:t>
            </a:r>
            <a:endParaRPr b="1">
              <a:solidFill>
                <a:srgbClr val="FF0000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b="1" dirty="0"/>
              <a:t>risoluzione di </a:t>
            </a:r>
            <a:r>
              <a:rPr lang="it" b="1" dirty="0">
                <a:solidFill>
                  <a:srgbClr val="FF0000"/>
                </a:solidFill>
              </a:rPr>
              <a:t>problemi</a:t>
            </a:r>
            <a:endParaRPr b="1">
              <a:solidFill>
                <a:srgbClr val="FF0000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b="1" dirty="0">
                <a:solidFill>
                  <a:srgbClr val="FF0000"/>
                </a:solidFill>
              </a:rPr>
              <a:t>pensiero</a:t>
            </a:r>
            <a:r>
              <a:rPr lang="it" b="1" dirty="0"/>
              <a:t> critico e riflessivo</a:t>
            </a:r>
            <a:endParaRPr b="1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b="1" dirty="0"/>
              <a:t>livello di padronanza delle competenze di </a:t>
            </a:r>
            <a:r>
              <a:rPr lang="it" b="1" dirty="0">
                <a:solidFill>
                  <a:srgbClr val="FF0000"/>
                </a:solidFill>
              </a:rPr>
              <a:t>Educazione Civica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latin typeface="Proxima Nova"/>
                <a:ea typeface="Proxima Nova"/>
                <a:cs typeface="Proxima Nova"/>
                <a:sym typeface="Proxima Nov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3000" y="230264"/>
            <a:ext cx="2544700" cy="10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Casi particolari</a:t>
            </a:r>
            <a:endParaRPr b="0">
              <a:solidFill>
                <a:schemeClr val="dk1"/>
              </a:solidFill>
            </a:endParaRPr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/>
              <a:t>PERCORSI A INDIRIZZO MUSICALE	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b="1" dirty="0"/>
              <a:t>ALUNNI CON DISABILITÀ	</a:t>
            </a:r>
            <a:endParaRPr b="1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b="1" dirty="0"/>
              <a:t>ALUNNI DSA</a:t>
            </a:r>
            <a:endParaRPr b="1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b="1" dirty="0" smtClean="0"/>
              <a:t>ALTRI </a:t>
            </a:r>
            <a:r>
              <a:rPr lang="it" b="1" dirty="0"/>
              <a:t>ALUNNI BES</a:t>
            </a:r>
            <a:r>
              <a:rPr lang="it" dirty="0"/>
              <a:t>	</a:t>
            </a: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latin typeface="Proxima Nova"/>
                <a:ea typeface="Proxima Nova"/>
                <a:cs typeface="Proxima Nova"/>
                <a:sym typeface="Proxima Nov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2"/>
          </p:nvPr>
        </p:nvSpPr>
        <p:spPr>
          <a:xfrm>
            <a:off x="4139900" y="1228675"/>
            <a:ext cx="46923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900" dirty="0"/>
              <a:t>PREVISTA </a:t>
            </a:r>
            <a:r>
              <a:rPr lang="it" sz="2900" dirty="0">
                <a:solidFill>
                  <a:srgbClr val="FF0000"/>
                </a:solidFill>
              </a:rPr>
              <a:t>PROVA PRATICA DI STRUMENTO</a:t>
            </a:r>
            <a:endParaRPr sz="29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900" dirty="0"/>
              <a:t>ELABORATO, PROVA ORALE E VALUTAZIONE BASATE SUL </a:t>
            </a:r>
            <a:r>
              <a:rPr lang="it" sz="2900" dirty="0" smtClean="0">
                <a:solidFill>
                  <a:srgbClr val="FF0000"/>
                </a:solidFill>
              </a:rPr>
              <a:t>P.E.I</a:t>
            </a:r>
            <a:endParaRPr sz="2900" smtClean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900" smtClean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900" dirty="0" smtClean="0"/>
              <a:t>ELABORATO</a:t>
            </a:r>
            <a:r>
              <a:rPr lang="it" sz="2900" dirty="0"/>
              <a:t>, PROVA ORALE E VALUTAZIONE BASATE SUL </a:t>
            </a:r>
            <a:r>
              <a:rPr lang="it" sz="2900" dirty="0" smtClean="0">
                <a:solidFill>
                  <a:srgbClr val="FF0000"/>
                </a:solidFill>
              </a:rPr>
              <a:t>PDP</a:t>
            </a:r>
            <a:endParaRPr sz="2900" smtClean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900" smtClean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900" dirty="0" smtClean="0"/>
              <a:t>UTILIZZO </a:t>
            </a:r>
            <a:r>
              <a:rPr lang="it" sz="2900" dirty="0">
                <a:solidFill>
                  <a:srgbClr val="FF0000"/>
                </a:solidFill>
              </a:rPr>
              <a:t>STRUMENTI COMPENSATIVI </a:t>
            </a:r>
            <a:r>
              <a:rPr lang="it" sz="2900" dirty="0"/>
              <a:t>PREVISTI PER LE PROVE DI VALUTAZIONE ORALI IN CORSO D’ANNO</a:t>
            </a:r>
            <a:endParaRPr sz="29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5525" y="0"/>
            <a:ext cx="1258475" cy="125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989</Words>
  <Application>Microsoft Office PowerPoint</Application>
  <PresentationFormat>Presentazione su schermo (16:9)</PresentationFormat>
  <Paragraphs>123</Paragraphs>
  <Slides>20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5" baseType="lpstr">
      <vt:lpstr>Arial</vt:lpstr>
      <vt:lpstr>Alfa Slab One</vt:lpstr>
      <vt:lpstr>Proxima Nova</vt:lpstr>
      <vt:lpstr>Amatic SC</vt:lpstr>
      <vt:lpstr>Gameday</vt:lpstr>
      <vt:lpstr>Esami di Stato 1. ciclo</vt:lpstr>
      <vt:lpstr>Periodo di svolgimento</vt:lpstr>
      <vt:lpstr>Espletamento Esame</vt:lpstr>
      <vt:lpstr>Requisiti di ammissione</vt:lpstr>
      <vt:lpstr>Voto di ammissione</vt:lpstr>
      <vt:lpstr>La prova d’esame </vt:lpstr>
      <vt:lpstr>La prova orale</vt:lpstr>
      <vt:lpstr>Il profilo finale dello studente</vt:lpstr>
      <vt:lpstr>Casi particolari</vt:lpstr>
      <vt:lpstr>L’elaborato  </vt:lpstr>
      <vt:lpstr>Assegnazione e trasmissione</vt:lpstr>
      <vt:lpstr>Forma e contenuti</vt:lpstr>
      <vt:lpstr>Il ruolo dei docenti di classe</vt:lpstr>
      <vt:lpstr>La valutazione finale  </vt:lpstr>
      <vt:lpstr>Il ruolo della Commissione </vt:lpstr>
      <vt:lpstr>Pubblicazione degli esiti </vt:lpstr>
      <vt:lpstr>Ulteriori disposizioni  </vt:lpstr>
      <vt:lpstr>Le prove standardizzate</vt:lpstr>
      <vt:lpstr>Esami in videoconferenza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Esami di Stato 1. ciclo</dc:title>
  <dc:creator>DIRIGENTE</dc:creator>
  <cp:lastModifiedBy>admin</cp:lastModifiedBy>
  <cp:revision>2</cp:revision>
  <dcterms:modified xsi:type="dcterms:W3CDTF">2021-03-30T07:34:51Z</dcterms:modified>
</cp:coreProperties>
</file>